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435" r:id="rId2"/>
    <p:sldId id="403" r:id="rId3"/>
    <p:sldId id="404" r:id="rId4"/>
    <p:sldId id="396" r:id="rId5"/>
    <p:sldId id="392" r:id="rId6"/>
    <p:sldId id="379" r:id="rId7"/>
    <p:sldId id="425" r:id="rId8"/>
    <p:sldId id="368" r:id="rId9"/>
    <p:sldId id="430" r:id="rId10"/>
    <p:sldId id="370" r:id="rId11"/>
    <p:sldId id="431" r:id="rId12"/>
    <p:sldId id="372" r:id="rId13"/>
    <p:sldId id="428" r:id="rId14"/>
    <p:sldId id="374" r:id="rId15"/>
    <p:sldId id="433" r:id="rId16"/>
    <p:sldId id="376" r:id="rId17"/>
    <p:sldId id="432" r:id="rId18"/>
    <p:sldId id="434" r:id="rId19"/>
    <p:sldId id="383" r:id="rId20"/>
    <p:sldId id="384" r:id="rId21"/>
    <p:sldId id="385" r:id="rId22"/>
    <p:sldId id="386" r:id="rId23"/>
    <p:sldId id="387" r:id="rId24"/>
    <p:sldId id="388" r:id="rId25"/>
    <p:sldId id="436" r:id="rId26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CDE5"/>
    <a:srgbClr val="FAC090"/>
    <a:srgbClr val="9CBB59"/>
    <a:srgbClr val="FAFF90"/>
    <a:srgbClr val="9CD05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97284"/>
          </a:xfrm>
          <a:prstGeom prst="rect">
            <a:avLst/>
          </a:prstGeom>
        </p:spPr>
        <p:txBody>
          <a:bodyPr vert="horz" lIns="96017" tIns="48008" rIns="96017" bIns="4800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97284"/>
          </a:xfrm>
          <a:prstGeom prst="rect">
            <a:avLst/>
          </a:prstGeom>
        </p:spPr>
        <p:txBody>
          <a:bodyPr vert="horz" lIns="96017" tIns="48008" rIns="96017" bIns="48008" rtlCol="0"/>
          <a:lstStyle>
            <a:lvl1pPr algn="r">
              <a:defRPr sz="1300"/>
            </a:lvl1pPr>
          </a:lstStyle>
          <a:p>
            <a:fld id="{466D6752-56AC-45F4-8F21-6ACD7227B16B}" type="datetimeFigureOut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44538"/>
            <a:ext cx="497522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017" tIns="48008" rIns="96017" bIns="4800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203"/>
            <a:ext cx="5486400" cy="4475560"/>
          </a:xfrm>
          <a:prstGeom prst="rect">
            <a:avLst/>
          </a:prstGeom>
        </p:spPr>
        <p:txBody>
          <a:bodyPr vert="horz" lIns="96017" tIns="48008" rIns="96017" bIns="4800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6678"/>
            <a:ext cx="2971800" cy="497284"/>
          </a:xfrm>
          <a:prstGeom prst="rect">
            <a:avLst/>
          </a:prstGeom>
        </p:spPr>
        <p:txBody>
          <a:bodyPr vert="horz" lIns="96017" tIns="48008" rIns="96017" bIns="4800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6017" tIns="48008" rIns="96017" bIns="48008" rtlCol="0" anchor="b"/>
          <a:lstStyle>
            <a:lvl1pPr algn="r">
              <a:defRPr sz="1300"/>
            </a:lvl1pPr>
          </a:lstStyle>
          <a:p>
            <a:fld id="{52B53E6F-7153-4B2F-A729-1B87B6FFE0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60108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1388" y="744538"/>
            <a:ext cx="4975225" cy="3730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53E6F-7153-4B2F-A729-1B87B6FFE08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1388" y="744538"/>
            <a:ext cx="4975225" cy="3730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E3E44-73FC-4D44-845E-F09D9E51973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97964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9C3AC-CD28-49DC-9AE3-E09C84D408B8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47221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6F7E4-5869-4816-9E4B-CE43D0F48F38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48040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3C52-4E86-4901-8636-DFF9C6274636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65869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B8F1-FA13-46F3-977E-DB207A0A0830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5864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C8AD9-56D4-469B-BF5C-117DFA807790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3182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1DBB-8A66-45B5-8235-E0644D8AED22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79310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31940-B987-4CE7-AFEF-6BFD623E1D42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25213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E2794-0BA8-4281-A64C-B26F5A9AFEC9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66206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7694-DE32-49F1-A275-0791A59315AC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4969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EB14-9046-4D97-9F81-32F1D8BE89D2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33132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695BB-88B3-4762-B86E-5F6BC9780284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212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40708-C58A-4C23-B321-DDA3C8E542C5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733C6-4AC5-4587-BE84-AB6D53D601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289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14"/>
          <p:cNvSpPr txBox="1">
            <a:spLocks noChangeArrowheads="1"/>
          </p:cNvSpPr>
          <p:nvPr/>
        </p:nvSpPr>
        <p:spPr bwMode="auto">
          <a:xfrm>
            <a:off x="422031" y="228600"/>
            <a:ext cx="8651630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The Republic of the Union of Myanmar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Ministry of Electric Power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Electricity Supply Enterprise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Ayeyarwady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Region Office</a:t>
            </a:r>
          </a:p>
        </p:txBody>
      </p:sp>
      <p:sp>
        <p:nvSpPr>
          <p:cNvPr id="2052" name="TextBox 15"/>
          <p:cNvSpPr txBox="1">
            <a:spLocks noChangeArrowheads="1"/>
          </p:cNvSpPr>
          <p:nvPr/>
        </p:nvSpPr>
        <p:spPr bwMode="auto">
          <a:xfrm>
            <a:off x="914400" y="4960206"/>
            <a:ext cx="752621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Priorities and Detailed Description of Electrification Plan</a:t>
            </a:r>
          </a:p>
          <a:p>
            <a:pPr algn="ctr" eaLnBrk="1" hangingPunct="1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For 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Ayeyarwady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Region 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053" name="TextBox 16"/>
          <p:cNvSpPr txBox="1">
            <a:spLocks noChangeArrowheads="1"/>
          </p:cNvSpPr>
          <p:nvPr/>
        </p:nvSpPr>
        <p:spPr bwMode="auto">
          <a:xfrm>
            <a:off x="422032" y="6260068"/>
            <a:ext cx="19800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 dirty="0" smtClean="0">
                <a:latin typeface="Myanmar3" pitchFamily="18" charset="0"/>
                <a:ea typeface="Myanmar3" pitchFamily="18" charset="0"/>
                <a:cs typeface="Myanmar2" pitchFamily="34" charset="0"/>
              </a:rPr>
              <a:t>Dated -21.Oct.2015</a:t>
            </a:r>
            <a:endParaRPr lang="en-US" b="1" dirty="0">
              <a:latin typeface="Myanmar3" pitchFamily="18" charset="0"/>
              <a:ea typeface="Myanmar3" pitchFamily="18" charset="0"/>
              <a:cs typeface="Myanmar2" pitchFamily="34" charset="0"/>
            </a:endParaRPr>
          </a:p>
        </p:txBody>
      </p:sp>
      <p:pic>
        <p:nvPicPr>
          <p:cNvPr id="6" name="Picture 5" descr="MOEP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72212" y="2362200"/>
            <a:ext cx="1614193" cy="2209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22032" y="228600"/>
            <a:ext cx="8651631" cy="6477000"/>
          </a:xfrm>
          <a:prstGeom prst="rect">
            <a:avLst/>
          </a:prstGeom>
          <a:noFill/>
          <a:ln w="19050">
            <a:solidFill>
              <a:srgbClr val="DA5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23313943"/>
              </p:ext>
            </p:extLst>
          </p:nvPr>
        </p:nvGraphicFramePr>
        <p:xfrm>
          <a:off x="70338" y="304800"/>
          <a:ext cx="8976864" cy="5200716"/>
        </p:xfrm>
        <a:graphic>
          <a:graphicData uri="http://schemas.openxmlformats.org/drawingml/2006/table">
            <a:tbl>
              <a:tblPr/>
              <a:tblGrid>
                <a:gridCol w="207743"/>
                <a:gridCol w="822960"/>
                <a:gridCol w="731520"/>
                <a:gridCol w="433552"/>
                <a:gridCol w="433552"/>
                <a:gridCol w="406454"/>
                <a:gridCol w="334197"/>
                <a:gridCol w="433552"/>
                <a:gridCol w="406454"/>
                <a:gridCol w="451616"/>
                <a:gridCol w="415488"/>
                <a:gridCol w="388392"/>
                <a:gridCol w="225809"/>
                <a:gridCol w="457200"/>
                <a:gridCol w="379358"/>
                <a:gridCol w="487748"/>
                <a:gridCol w="424521"/>
                <a:gridCol w="546148"/>
                <a:gridCol w="366118"/>
                <a:gridCol w="91082"/>
                <a:gridCol w="533400"/>
              </a:tblGrid>
              <a:tr h="426714">
                <a:tc gridSpan="21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Detailed Electrification  Plan for 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latin typeface="Myanmar2"/>
                        </a:rPr>
                        <a:t> Ma U Bin </a:t>
                      </a: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District</a:t>
                      </a:r>
                      <a:endParaRPr lang="en-US" sz="22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 gridSpan="21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(Within 2 miles from Existing 11 kV Distribution  Line)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339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Town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ship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Name of   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village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To be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Electrified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 of 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House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House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hold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Popu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lation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To be  constructed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Estima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tedcost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</a:t>
                      </a:r>
                    </a:p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Kyates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)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Task by regional</a:t>
                      </a:r>
                    </a:p>
                  </a:txBody>
                  <a:tcPr marL="6137" marR="6137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cost  for  11 kV line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11/0.4 Transformer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400 V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Lines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(Miles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Estima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tedCost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</a:t>
                      </a:r>
                    </a:p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Kyates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7777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mile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Material 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Trans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Port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Const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ruc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 </a:t>
                      </a:r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tion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KVA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Material 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Trans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Port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Const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ruction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64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Ma</a:t>
                      </a: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 U Bin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39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4191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4191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17880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1144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71.78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196.2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1411.9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4330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462.735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507.59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1919.54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1095.29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Nyaung</a:t>
                      </a: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 Ton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33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4380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4380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16576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461.42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28.95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79.13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569.50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5030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443.332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481.28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1050.79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1858.4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Danu </a:t>
                      </a: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Phyu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4389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4389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19617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31.8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760.8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47.73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130.5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938.9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4280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559.3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17.9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40.8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617.9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1557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39.1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1755.16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Pan</a:t>
                      </a:r>
                      <a:r>
                        <a:rPr lang="en-US" sz="13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 Ta </a:t>
                      </a:r>
                      <a:r>
                        <a:rPr lang="en-US" sz="13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Naw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12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1448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1456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6308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276.14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17.33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47.36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340.81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1750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160.12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176.62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517.437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579.068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4572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135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14408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14416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60381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110.8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2642.36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165.79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453.19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3261.1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15390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1625.48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49.4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108.8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1783.38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5044.76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117.1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5251.918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7032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44064" y="838200"/>
            <a:ext cx="7807569" cy="5638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617784" y="67574"/>
            <a:ext cx="6330462" cy="762000"/>
          </a:xfrm>
          <a:prstGeom prst="rect">
            <a:avLst/>
          </a:prstGeom>
          <a:solidFill>
            <a:schemeClr val="bg1"/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Electrification Plan for Villages of  Ma U Bin District  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pic>
        <p:nvPicPr>
          <p:cNvPr id="5122" name="Picture 2" descr="C:\Users\user.user-PC\Desktop\NEP Power Point\2 copy.jpg"/>
          <p:cNvPicPr>
            <a:picLocks noChangeAspect="1" noChangeArrowheads="1"/>
          </p:cNvPicPr>
          <p:nvPr/>
        </p:nvPicPr>
        <p:blipFill>
          <a:blip r:embed="rId2" cstate="print"/>
          <a:srcRect t="2613" b="5336"/>
          <a:stretch>
            <a:fillRect/>
          </a:stretch>
        </p:blipFill>
        <p:spPr bwMode="auto">
          <a:xfrm>
            <a:off x="2813539" y="990600"/>
            <a:ext cx="3727938" cy="5257800"/>
          </a:xfrm>
          <a:prstGeom prst="rect">
            <a:avLst/>
          </a:prstGeom>
          <a:noFill/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1295401" y="2421400"/>
            <a:ext cx="1981201" cy="116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Dya</a:t>
            </a:r>
            <a:r>
              <a:rPr lang="en-US" sz="13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Nu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Phyu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-  51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-   4389 Estimated Cost         -    1557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119446" y="2514600"/>
            <a:ext cx="2110154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Nyaung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Ton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-  33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-  4380    Estimated Cost        -   1050.79  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kyats)</a:t>
            </a: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066801" y="3886200"/>
            <a:ext cx="2098431" cy="1219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Pan Ta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Naw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-   12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-    1456  Estimated Cost               - </a:t>
            </a:r>
            <a:r>
              <a:rPr lang="en-US" sz="13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517.43  (mil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145822" y="4724400"/>
            <a:ext cx="2312378" cy="12192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Me U Bin 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39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4191 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Estimated Cost               -    1919.54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59449" y="847725"/>
            <a:ext cx="2998177" cy="14859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marL="285750" indent="-285750"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To be Constructed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 kV Distribution Line </a:t>
            </a:r>
            <a:r>
              <a:rPr lang="en-US" sz="13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110.8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400 V Distribution Line 117.1miles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11/0.4 kV Distribution Transformer 135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No.of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village -135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No.of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 hold - 14416</a:t>
            </a: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19" name="Straight Arrow Connector 18"/>
          <p:cNvCxnSpPr>
            <a:stCxn id="11" idx="3"/>
          </p:cNvCxnSpPr>
          <p:nvPr/>
        </p:nvCxnSpPr>
        <p:spPr>
          <a:xfrm flipV="1">
            <a:off x="3276601" y="2307100"/>
            <a:ext cx="919810" cy="694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4" idx="1"/>
          </p:cNvCxnSpPr>
          <p:nvPr/>
        </p:nvCxnSpPr>
        <p:spPr>
          <a:xfrm flipH="1" flipV="1">
            <a:off x="5486400" y="2971800"/>
            <a:ext cx="633046" cy="114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165232" y="3657600"/>
            <a:ext cx="703385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6" idx="1"/>
          </p:cNvCxnSpPr>
          <p:nvPr/>
        </p:nvCxnSpPr>
        <p:spPr>
          <a:xfrm flipH="1" flipV="1">
            <a:off x="4783019" y="5029200"/>
            <a:ext cx="1362804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6705600" y="6492875"/>
            <a:ext cx="2133600" cy="365125"/>
          </a:xfrm>
        </p:spPr>
        <p:txBody>
          <a:bodyPr/>
          <a:lstStyle/>
          <a:p>
            <a:fld id="{7B7733C6-4AC5-4587-BE84-AB6D53D6019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72923536"/>
              </p:ext>
            </p:extLst>
          </p:nvPr>
        </p:nvGraphicFramePr>
        <p:xfrm>
          <a:off x="70339" y="209484"/>
          <a:ext cx="8871396" cy="4562580"/>
        </p:xfrm>
        <a:graphic>
          <a:graphicData uri="http://schemas.openxmlformats.org/drawingml/2006/table">
            <a:tbl>
              <a:tblPr/>
              <a:tblGrid>
                <a:gridCol w="207743"/>
                <a:gridCol w="548640"/>
                <a:gridCol w="731520"/>
                <a:gridCol w="457200"/>
                <a:gridCol w="457200"/>
                <a:gridCol w="457200"/>
                <a:gridCol w="334197"/>
                <a:gridCol w="457200"/>
                <a:gridCol w="406454"/>
                <a:gridCol w="451616"/>
                <a:gridCol w="415488"/>
                <a:gridCol w="388392"/>
                <a:gridCol w="225809"/>
                <a:gridCol w="457200"/>
                <a:gridCol w="379358"/>
                <a:gridCol w="487748"/>
                <a:gridCol w="457200"/>
                <a:gridCol w="548640"/>
                <a:gridCol w="442585"/>
                <a:gridCol w="560006"/>
              </a:tblGrid>
              <a:tr h="426714">
                <a:tc gridSpan="20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Detailed Electrification  Plan for </a:t>
                      </a:r>
                      <a:r>
                        <a:rPr lang="en-US" sz="22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Pyapon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latin typeface="Myanmar2"/>
                        </a:rPr>
                        <a:t> </a:t>
                      </a: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District</a:t>
                      </a:r>
                      <a:endParaRPr lang="en-US" sz="22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 gridSpan="20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(Within 2 miles from Existing 11 kV Distribution  Line)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39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Town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ship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Name of   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village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To be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Electrified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 of 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House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House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hold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Popu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lation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To be  constructed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Estima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ted 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</a:t>
                      </a:r>
                    </a:p>
                    <a:p>
                      <a:pPr algn="ctr" fontAlgn="ctr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Kyate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Task by regional</a:t>
                      </a:r>
                    </a:p>
                  </a:txBody>
                  <a:tcPr marL="6137" marR="6137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cost  for  11 kV line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11/0.4 Transformer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400 V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Lines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(Miles)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Estima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tedCost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</a:t>
                      </a:r>
                    </a:p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Kyates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7777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mile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Material 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Trans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Port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Const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ruc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 </a:t>
                      </a:r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tion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KVA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Material 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Trans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Port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Const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ruction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0401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Pyapon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3448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71.7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88.5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38.094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1.14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51.5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3.8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170.578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Kyaiklatt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1190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3102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227.05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14.25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38.95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280.25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80.406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2.51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87.731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367.981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359.11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Dedaye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2493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100.38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17.22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123.9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57.517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1.52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62.237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186.14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269.334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Bokalay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3622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3622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12943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836.5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143.5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286.401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312.361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1344.9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38.5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1728.23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548640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6257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6458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21986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51.7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1235.63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77.55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211.97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1525.7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462.418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13.53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28.8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513.829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2039.02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56.3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2527.25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9378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844064" y="990600"/>
            <a:ext cx="7807569" cy="5638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user.user-PC\Desktop\NEP Power Point\Payar Pone.jpg"/>
          <p:cNvPicPr>
            <a:picLocks noChangeAspect="1" noChangeArrowheads="1"/>
          </p:cNvPicPr>
          <p:nvPr/>
        </p:nvPicPr>
        <p:blipFill>
          <a:blip r:embed="rId2" cstate="print"/>
          <a:srcRect t="14692" b="6825"/>
          <a:stretch>
            <a:fillRect/>
          </a:stretch>
        </p:blipFill>
        <p:spPr bwMode="auto">
          <a:xfrm>
            <a:off x="2299188" y="1066800"/>
            <a:ext cx="4382966" cy="5257800"/>
          </a:xfrm>
          <a:prstGeom prst="rect">
            <a:avLst/>
          </a:prstGeom>
          <a:noFill/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6441380" y="2710130"/>
            <a:ext cx="2016820" cy="10998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Dadaye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4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608 Estimated Cost              -    86.14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638801" y="1371600"/>
            <a:ext cx="2221522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Kyiaklatt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7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1249 Estimated Cost              -   384.12  (mil kyats)</a:t>
            </a: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978769" y="4038600"/>
            <a:ext cx="2479431" cy="1219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Pyapon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-   3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-    979 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 - 140 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(mil kyats)</a:t>
            </a: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57251" y="2818089"/>
            <a:ext cx="2362201" cy="12205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Bogalay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23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3622 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Estimated Cost               -    1344.9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49924" y="1047750"/>
            <a:ext cx="2960077" cy="14668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marL="285750" indent="-285750"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To be Constructed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 kV Distribution Line 51.7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400 V Distribution Line 56.3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11/0.4 kV Distribution Transformer 41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No.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ot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village – 36 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No.of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 hold -  6458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9" name="Straight Arrow Connector 8"/>
          <p:cNvCxnSpPr>
            <a:stCxn id="6" idx="3"/>
          </p:cNvCxnSpPr>
          <p:nvPr/>
        </p:nvCxnSpPr>
        <p:spPr>
          <a:xfrm flipV="1">
            <a:off x="3219452" y="3276600"/>
            <a:ext cx="438149" cy="1517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4" idx="1"/>
          </p:cNvCxnSpPr>
          <p:nvPr/>
        </p:nvCxnSpPr>
        <p:spPr>
          <a:xfrm flipH="1">
            <a:off x="5105400" y="1943100"/>
            <a:ext cx="533400" cy="7239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3" idx="1"/>
          </p:cNvCxnSpPr>
          <p:nvPr/>
        </p:nvCxnSpPr>
        <p:spPr>
          <a:xfrm flipH="1" flipV="1">
            <a:off x="5697419" y="2895601"/>
            <a:ext cx="743962" cy="3644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5" idx="1"/>
          </p:cNvCxnSpPr>
          <p:nvPr/>
        </p:nvCxnSpPr>
        <p:spPr>
          <a:xfrm flipH="1" flipV="1">
            <a:off x="4953000" y="3429000"/>
            <a:ext cx="1025769" cy="1219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211017" y="207334"/>
            <a:ext cx="8440615" cy="762000"/>
          </a:xfrm>
          <a:prstGeom prst="rect">
            <a:avLst/>
          </a:prstGeom>
          <a:solidFill>
            <a:schemeClr val="bg1"/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Electrification Plan for Villages of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Pyapon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 District  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6934200" y="6356354"/>
            <a:ext cx="2133600" cy="365125"/>
          </a:xfrm>
        </p:spPr>
        <p:txBody>
          <a:bodyPr/>
          <a:lstStyle/>
          <a:p>
            <a:fld id="{7B7733C6-4AC5-4587-BE84-AB6D53D60190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94421032"/>
              </p:ext>
            </p:extLst>
          </p:nvPr>
        </p:nvGraphicFramePr>
        <p:xfrm>
          <a:off x="70338" y="640396"/>
          <a:ext cx="8973087" cy="4600220"/>
        </p:xfrm>
        <a:graphic>
          <a:graphicData uri="http://schemas.openxmlformats.org/drawingml/2006/table">
            <a:tbl>
              <a:tblPr/>
              <a:tblGrid>
                <a:gridCol w="207743"/>
                <a:gridCol w="822960"/>
                <a:gridCol w="760422"/>
                <a:gridCol w="433552"/>
                <a:gridCol w="433552"/>
                <a:gridCol w="406454"/>
                <a:gridCol w="334197"/>
                <a:gridCol w="433552"/>
                <a:gridCol w="406454"/>
                <a:gridCol w="451616"/>
                <a:gridCol w="415488"/>
                <a:gridCol w="388392"/>
                <a:gridCol w="225809"/>
                <a:gridCol w="424521"/>
                <a:gridCol w="379358"/>
                <a:gridCol w="487748"/>
                <a:gridCol w="424521"/>
                <a:gridCol w="546148"/>
                <a:gridCol w="366118"/>
                <a:gridCol w="91082"/>
                <a:gridCol w="533400"/>
              </a:tblGrid>
              <a:tr h="426714">
                <a:tc gridSpan="21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Detailed Electrification  Plan for </a:t>
                      </a:r>
                      <a:r>
                        <a:rPr lang="en-US" sz="22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Myaung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latin typeface="Myanmar2"/>
                        </a:rPr>
                        <a:t> </a:t>
                      </a:r>
                      <a:r>
                        <a:rPr lang="en-US" sz="2200" b="1" i="0" u="none" strike="noStrike" baseline="0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Mya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latin typeface="Myanmar2"/>
                        </a:rPr>
                        <a:t>  </a:t>
                      </a: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District</a:t>
                      </a:r>
                      <a:endParaRPr lang="en-US" sz="22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 gridSpan="21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(Within 2 miles from Existing 11 kV Distribution  Line)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339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Town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ship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Name of   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village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To be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Electrified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 of 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House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House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hold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Popu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lation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To be  constructed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Estima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tedcost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</a:t>
                      </a:r>
                    </a:p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Kyates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)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Task by regional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cost  for  11 kV line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11/0.4 Transformer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400 V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Lines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(Miles)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Estima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tedCost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</a:t>
                      </a:r>
                    </a:p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Kyates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7777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mile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Material 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Trans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Port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Const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ruction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KVA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Material 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Trans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Port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Const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ruction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0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Myaung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Mya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3020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3152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12704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23.4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559.85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34.6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95.65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690.1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2610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258.93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7.98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16.8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283.71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973.81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25.4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866.64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Wakema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1690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1728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7102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5.75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137.43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8.63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23.58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169.6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900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137.74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3.8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149.54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319.17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307.08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Kyonmange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1841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1962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10015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7.1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169.69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10.7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29.11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209.5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1670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162.68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4.56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9.6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176.84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386.29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426.5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Ei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 Me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2578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2578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11116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21.4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511.46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32.1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87.74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652.7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3040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278.89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8.36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17.6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304.85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957.55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680.65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54864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60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9129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9420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40937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57.7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1378.43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236.08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1721.9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8220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838.237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24.7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914.937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2636.8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66.85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2280.87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2974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844061" y="838200"/>
            <a:ext cx="7737231" cy="5486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 descr="C:\Users\user.user-PC\Desktop\NEP Power Point\Myaung mya.jpg"/>
          <p:cNvPicPr>
            <a:picLocks noChangeAspect="1" noChangeArrowheads="1"/>
          </p:cNvPicPr>
          <p:nvPr/>
        </p:nvPicPr>
        <p:blipFill>
          <a:blip r:embed="rId2" cstate="print"/>
          <a:srcRect t="17910" b="21141"/>
          <a:stretch>
            <a:fillRect/>
          </a:stretch>
        </p:blipFill>
        <p:spPr bwMode="auto">
          <a:xfrm>
            <a:off x="2244971" y="1295400"/>
            <a:ext cx="4654062" cy="4343400"/>
          </a:xfrm>
          <a:prstGeom prst="rect">
            <a:avLst/>
          </a:prstGeom>
          <a:noFill/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5767754" y="1143000"/>
            <a:ext cx="2309446" cy="11674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Ei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Me Town ship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22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2578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Estimated Cost              -    957.55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47726" y="847725"/>
            <a:ext cx="2907322" cy="1447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marL="285750" indent="-285750"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To be Constructed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 kV Distribution Line 57.7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400 V Distribution Line 66.85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11/0.4 kV Distribution Transformer 65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No.of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village – 36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No.of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 hold - 9420</a:t>
            </a: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400802" y="3048000"/>
            <a:ext cx="2133599" cy="12954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Wakema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6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1728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Estimated Cost               -   319.17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56740" y="4572000"/>
            <a:ext cx="2291861" cy="1219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Kyone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ma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nge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11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1962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Estimated Cost              -    386.29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14401" y="2438400"/>
            <a:ext cx="2250832" cy="1219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Myaung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Mya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21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3152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Estimated Cost              -    973.81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10" name="Straight Arrow Connector 9"/>
          <p:cNvCxnSpPr>
            <a:stCxn id="7" idx="1"/>
          </p:cNvCxnSpPr>
          <p:nvPr/>
        </p:nvCxnSpPr>
        <p:spPr>
          <a:xfrm flipH="1" flipV="1">
            <a:off x="4783018" y="4876800"/>
            <a:ext cx="773722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1"/>
          </p:cNvCxnSpPr>
          <p:nvPr/>
        </p:nvCxnSpPr>
        <p:spPr>
          <a:xfrm flipH="1" flipV="1">
            <a:off x="5275387" y="3581400"/>
            <a:ext cx="1125414" cy="114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4" idx="1"/>
          </p:cNvCxnSpPr>
          <p:nvPr/>
        </p:nvCxnSpPr>
        <p:spPr>
          <a:xfrm flipH="1">
            <a:off x="5181600" y="1726722"/>
            <a:ext cx="586154" cy="2544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165233" y="3429000"/>
            <a:ext cx="140677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/>
          <p:cNvSpPr txBox="1">
            <a:spLocks/>
          </p:cNvSpPr>
          <p:nvPr/>
        </p:nvSpPr>
        <p:spPr>
          <a:xfrm>
            <a:off x="550987" y="0"/>
            <a:ext cx="8440615" cy="762000"/>
          </a:xfrm>
          <a:prstGeom prst="rect">
            <a:avLst/>
          </a:prstGeom>
          <a:solidFill>
            <a:schemeClr val="bg1"/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Electrification Plan for Villages of 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Myaung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Mya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District  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59329255"/>
              </p:ext>
            </p:extLst>
          </p:nvPr>
        </p:nvGraphicFramePr>
        <p:xfrm>
          <a:off x="151562" y="640396"/>
          <a:ext cx="8897188" cy="3931604"/>
        </p:xfrm>
        <a:graphic>
          <a:graphicData uri="http://schemas.openxmlformats.org/drawingml/2006/table">
            <a:tbl>
              <a:tblPr/>
              <a:tblGrid>
                <a:gridCol w="207743"/>
                <a:gridCol w="847336"/>
                <a:gridCol w="640080"/>
                <a:gridCol w="433552"/>
                <a:gridCol w="433552"/>
                <a:gridCol w="406454"/>
                <a:gridCol w="334197"/>
                <a:gridCol w="433552"/>
                <a:gridCol w="406454"/>
                <a:gridCol w="457200"/>
                <a:gridCol w="415488"/>
                <a:gridCol w="388392"/>
                <a:gridCol w="225809"/>
                <a:gridCol w="424521"/>
                <a:gridCol w="379358"/>
                <a:gridCol w="487748"/>
                <a:gridCol w="424521"/>
                <a:gridCol w="548640"/>
                <a:gridCol w="442585"/>
                <a:gridCol w="560006"/>
              </a:tblGrid>
              <a:tr h="426714">
                <a:tc gridSpan="20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Detailed Electrification  Plan for </a:t>
                      </a:r>
                      <a:r>
                        <a:rPr lang="en-US" sz="22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Laputta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latin typeface="Myanmar2"/>
                        </a:rPr>
                        <a:t>  </a:t>
                      </a: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District</a:t>
                      </a:r>
                      <a:endParaRPr lang="en-US" sz="22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 gridSpan="20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(Within 2 miles from Existing 11 kV Distribution  Line)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39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Township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Name of   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village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To be</a:t>
                      </a:r>
                    </a:p>
                    <a:p>
                      <a:pPr algn="ctr" fontAlgn="ctr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Electrif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-</a:t>
                      </a:r>
                    </a:p>
                    <a:p>
                      <a:pPr algn="ctr" fontAlgn="ctr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ied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 of 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House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House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hold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Popu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lation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To be  constructed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Estima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tedcost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</a:t>
                      </a:r>
                    </a:p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Kyates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Task by regional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cost  for  11 kV line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11/0.4 Transformer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400 V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Lines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(Miles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Estima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tedCost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</a:t>
                      </a:r>
                    </a:p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Kyates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7777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mile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Mate-</a:t>
                      </a:r>
                    </a:p>
                    <a:p>
                      <a:pPr algn="ctr" fontAlgn="ctr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rial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 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Trans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Port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Const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ruction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KVA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Material 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Trans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Port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Const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ruction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564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Laputta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18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4667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3758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15207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14.1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337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21.15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57.81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416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2070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216.2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7.46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15.1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238.8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654.7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16.4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736.18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MawLamying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 gung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2008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2064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9542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346.6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21.75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59.45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427.8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1410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184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6.46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13.6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204.1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631.9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15.9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542.508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4572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35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6675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5822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24749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28.6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683.5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42.9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117.3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843.7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3480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400.2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13.9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28.7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442.9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1287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32.3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1278.69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6112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44064" y="990600"/>
            <a:ext cx="7807569" cy="5181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C:\Users\user.user-PC\Desktop\NEP Power Point\Laputta District.jpg"/>
          <p:cNvPicPr>
            <a:picLocks noChangeAspect="1" noChangeArrowheads="1"/>
          </p:cNvPicPr>
          <p:nvPr/>
        </p:nvPicPr>
        <p:blipFill>
          <a:blip r:embed="rId2" cstate="print"/>
          <a:srcRect l="3467" t="16197" r="3272" b="16703"/>
          <a:stretch>
            <a:fillRect/>
          </a:stretch>
        </p:blipFill>
        <p:spPr bwMode="auto">
          <a:xfrm>
            <a:off x="2602523" y="1600200"/>
            <a:ext cx="4009292" cy="4419600"/>
          </a:xfrm>
          <a:prstGeom prst="rect">
            <a:avLst/>
          </a:prstGeom>
          <a:noFill/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866775" y="1143000"/>
            <a:ext cx="3200400" cy="1447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marL="285750" indent="-285750"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To be Constructed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 kV Distribution Line 28.6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400 V Distribution Line 32.3miles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11/0.4 kV Distribution Transformer 35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No.of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village – 35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N0.of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hhould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hold- 5822</a:t>
            </a: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330462" y="2667000"/>
            <a:ext cx="2280139" cy="1219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Mawlamyaing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KyunTownship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17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2064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Estimated Cost              -    631.9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67508" y="2743200"/>
            <a:ext cx="2256692" cy="1219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Laputta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18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3758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Estimated Cost              -    654.7</a:t>
            </a:r>
          </a:p>
          <a:p>
            <a:pPr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094892" y="3352800"/>
            <a:ext cx="844062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5" idx="1"/>
          </p:cNvCxnSpPr>
          <p:nvPr/>
        </p:nvCxnSpPr>
        <p:spPr>
          <a:xfrm flipH="1" flipV="1">
            <a:off x="5697421" y="2819400"/>
            <a:ext cx="633040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1406771" y="152400"/>
            <a:ext cx="6330462" cy="762000"/>
          </a:xfrm>
          <a:prstGeom prst="rect">
            <a:avLst/>
          </a:prstGeom>
          <a:solidFill>
            <a:schemeClr val="bg1"/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Electrification Plan for Villages of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Laputta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District  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28600" y="838204"/>
          <a:ext cx="8775720" cy="3886201"/>
        </p:xfrm>
        <a:graphic>
          <a:graphicData uri="http://schemas.openxmlformats.org/drawingml/2006/table">
            <a:tbl>
              <a:tblPr/>
              <a:tblGrid>
                <a:gridCol w="274320"/>
                <a:gridCol w="2103120"/>
                <a:gridCol w="914400"/>
                <a:gridCol w="802304"/>
                <a:gridCol w="590707"/>
                <a:gridCol w="1498810"/>
                <a:gridCol w="617156"/>
                <a:gridCol w="740588"/>
                <a:gridCol w="472316"/>
                <a:gridCol w="761999"/>
              </a:tblGrid>
              <a:tr h="246667">
                <a:tc gridSpan="10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0075">
                <a:tc rowSpan="3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Fiscal Year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Ayeyarwaddy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Region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Capital Budget for ESE(mil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Ayeyarwaddy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Region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Capital  Budget  for 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DRD (mil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Electrified Connection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52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ON Grid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Off Grid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791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 for 11 kV Line &amp; 11/0.4  kV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Tr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;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Cost for 400  V  line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Off Grid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Village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Consumer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Village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Consumer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862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2014-2015 Estimate (BE+RE)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607.634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257.03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864.67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6043.36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63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6500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196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32702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862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2015-2016 Estimate (BE+RE)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413.134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197.877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611.02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3054.15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125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13100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212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15425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862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2016-2017 Budget Estimate (BE)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1939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519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2458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725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96364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8626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2959.77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973.91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3933.69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9097.51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913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115964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48127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6675" y="660827"/>
            <a:ext cx="8991600" cy="41549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 smtClean="0">
                <a:latin typeface="Myanmar2" pitchFamily="34" charset="0"/>
                <a:cs typeface="Myanmar2" pitchFamily="34" charset="0"/>
              </a:rPr>
              <a:t>The Statement of Fiscal Yearly Budget and Electrified Connection for </a:t>
            </a:r>
            <a:r>
              <a:rPr lang="en-US" sz="2100" b="1" dirty="0" err="1" smtClean="0">
                <a:latin typeface="Myanmar2" pitchFamily="34" charset="0"/>
                <a:cs typeface="Myanmar2" pitchFamily="34" charset="0"/>
              </a:rPr>
              <a:t>Ayeyarwady</a:t>
            </a:r>
            <a:r>
              <a:rPr lang="en-US" sz="2100" b="1" dirty="0" smtClean="0">
                <a:latin typeface="Myanmar2" pitchFamily="34" charset="0"/>
                <a:cs typeface="Myanmar2" pitchFamily="34" charset="0"/>
              </a:rPr>
              <a:t> Region</a:t>
            </a:r>
            <a:endParaRPr lang="en-US" sz="21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61396425"/>
              </p:ext>
            </p:extLst>
          </p:nvPr>
        </p:nvGraphicFramePr>
        <p:xfrm>
          <a:off x="381001" y="1447800"/>
          <a:ext cx="8458199" cy="355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4499"/>
                <a:gridCol w="2923258"/>
                <a:gridCol w="1210456"/>
                <a:gridCol w="3829986"/>
              </a:tblGrid>
              <a:tr h="55858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Sr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11/0.4 kV </a:t>
                      </a:r>
                      <a:r>
                        <a:rPr lang="en-US" sz="1800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Distribution Transformer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182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Pathein</a:t>
                      </a:r>
                      <a:r>
                        <a:rPr lang="en-US" sz="1800" u="none" strike="noStrike" baseline="0" dirty="0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 sub-</a:t>
                      </a:r>
                      <a:r>
                        <a:rPr lang="en-US" sz="1800" u="none" strike="noStrike" baseline="0" dirty="0" err="1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ststion</a:t>
                      </a:r>
                      <a:r>
                        <a:rPr lang="en-US" sz="1800" u="none" strike="noStrike" baseline="0" dirty="0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 1,2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2.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10 meter Concrete Pole 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8504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Pathein</a:t>
                      </a:r>
                      <a:r>
                        <a:rPr lang="en-US" sz="1800" u="none" strike="noStrike" baseline="0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 sub-ststion 1,2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3.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ACSR 95mm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2</a:t>
                      </a:r>
                      <a:endParaRPr lang="en-US" sz="1800" baseline="300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712.5 Ton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Pathein</a:t>
                      </a:r>
                      <a:r>
                        <a:rPr lang="en-US" sz="1800" u="none" strike="noStrike" baseline="0" dirty="0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 sub-</a:t>
                      </a:r>
                      <a:r>
                        <a:rPr lang="en-US" sz="1800" u="none" strike="noStrike" baseline="0" dirty="0" err="1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ststion</a:t>
                      </a:r>
                      <a:r>
                        <a:rPr lang="en-US" sz="1800" u="none" strike="noStrike" baseline="0" dirty="0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 1,2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11kV Disc Insulators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6660 Set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Pathein</a:t>
                      </a:r>
                      <a:r>
                        <a:rPr lang="en-US" sz="1800" u="none" strike="noStrike" baseline="0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 sub-ststion 1,2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11kV Pin Insulators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24420 Set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Pathein</a:t>
                      </a:r>
                      <a:r>
                        <a:rPr lang="en-US" sz="1800" u="none" strike="noStrike" baseline="0" dirty="0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 sub-</a:t>
                      </a:r>
                      <a:r>
                        <a:rPr lang="en-US" sz="1800" u="none" strike="noStrike" baseline="0" dirty="0" err="1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ststion</a:t>
                      </a:r>
                      <a:r>
                        <a:rPr lang="en-US" sz="1800" u="none" strike="noStrike" baseline="0" dirty="0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 1,2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5.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Surge arresters,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Disconnectors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, Fuses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212 Set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Pathein</a:t>
                      </a:r>
                      <a:r>
                        <a:rPr lang="en-US" sz="1800" u="none" strike="noStrike" baseline="0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 sub-ststion 1,2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160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6.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Other Material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 Lot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Pathein</a:t>
                      </a:r>
                      <a:r>
                        <a:rPr lang="en-US" sz="1800" u="none" strike="noStrike" baseline="0" dirty="0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 sub-</a:t>
                      </a:r>
                      <a:r>
                        <a:rPr lang="en-US" sz="1800" u="none" strike="noStrike" baseline="0" dirty="0" err="1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ststion</a:t>
                      </a:r>
                      <a:r>
                        <a:rPr lang="en-US" sz="1800" u="none" strike="noStrike" baseline="0" dirty="0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 1,2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62708" y="609605"/>
            <a:ext cx="8018585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Main Materials List Transported to 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Pathein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District Office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1943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2"/>
            <a:ext cx="91440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Myanmar3" pitchFamily="18" charset="0"/>
              </a:rPr>
              <a:t>As Per DE Idea after discussion with Local government</a:t>
            </a:r>
            <a:endParaRPr lang="en-US" sz="2400" b="1" dirty="0">
              <a:solidFill>
                <a:srgbClr val="FF0000"/>
              </a:solidFill>
              <a:latin typeface="Myanmar3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4407" y="533405"/>
            <a:ext cx="8895191" cy="5559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200" b="1" dirty="0" smtClean="0">
                <a:solidFill>
                  <a:prstClr val="black"/>
                </a:solidFill>
                <a:latin typeface="Myanmar3" pitchFamily="18" charset="0"/>
              </a:rPr>
              <a:t>  </a:t>
            </a: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The </a:t>
            </a:r>
            <a:r>
              <a:rPr lang="en-US" sz="1400" b="1" dirty="0" err="1" smtClean="0">
                <a:solidFill>
                  <a:prstClr val="black"/>
                </a:solidFill>
                <a:latin typeface="Myanmar3" pitchFamily="18" charset="0"/>
              </a:rPr>
              <a:t>Ayeyarwady</a:t>
            </a: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Division is Located in the delta  Region of  lower Myanmar.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Although there are many village in the </a:t>
            </a:r>
            <a:r>
              <a:rPr lang="en-US" sz="1400" b="1" dirty="0" err="1" smtClean="0">
                <a:solidFill>
                  <a:prstClr val="black"/>
                </a:solidFill>
                <a:latin typeface="Myanmar3" pitchFamily="18" charset="0"/>
              </a:rPr>
              <a:t>Ayeyarwady</a:t>
            </a: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Division ,  the villages which  hare been </a:t>
            </a:r>
            <a:r>
              <a:rPr lang="en-US" sz="1400" b="1" dirty="0" err="1" smtClean="0">
                <a:solidFill>
                  <a:prstClr val="black"/>
                </a:solidFill>
                <a:latin typeface="Myanmar3" pitchFamily="18" charset="0"/>
              </a:rPr>
              <a:t>electrifed</a:t>
            </a:r>
            <a:endParaRPr lang="en-US" sz="1400" b="1" dirty="0" smtClean="0">
              <a:solidFill>
                <a:prstClr val="black"/>
              </a:solidFill>
              <a:latin typeface="Myanmar3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   are only (5.78 %). So we are strongly eager to be   (100%)  electrified villages in </a:t>
            </a:r>
            <a:r>
              <a:rPr lang="en-US" sz="1400" b="1" dirty="0" err="1" smtClean="0">
                <a:solidFill>
                  <a:prstClr val="black"/>
                </a:solidFill>
                <a:latin typeface="Myanmar3" pitchFamily="18" charset="0"/>
              </a:rPr>
              <a:t>Ayeyarwady</a:t>
            </a: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Division</a:t>
            </a:r>
          </a:p>
          <a:p>
            <a:pPr algn="just">
              <a:lnSpc>
                <a:spcPct val="150000"/>
              </a:lnSpc>
            </a:pP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   as  quickly as </a:t>
            </a:r>
            <a:r>
              <a:rPr lang="en-US" sz="1400" b="1" dirty="0" err="1" smtClean="0">
                <a:solidFill>
                  <a:prstClr val="black"/>
                </a:solidFill>
                <a:latin typeface="Myanmar3" pitchFamily="18" charset="0"/>
              </a:rPr>
              <a:t>passible</a:t>
            </a: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There  are  ( 11908 )  villages in the  </a:t>
            </a:r>
            <a:r>
              <a:rPr lang="en-US" sz="1400" b="1" dirty="0" err="1" smtClean="0">
                <a:solidFill>
                  <a:prstClr val="black"/>
                </a:solidFill>
                <a:latin typeface="Myanmar3" pitchFamily="18" charset="0"/>
              </a:rPr>
              <a:t>Ayeyarwady</a:t>
            </a: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 Division. Among them  ( 689 )  Villages   have  been</a:t>
            </a:r>
          </a:p>
          <a:p>
            <a:pPr algn="just">
              <a:lnSpc>
                <a:spcPct val="150000"/>
              </a:lnSpc>
            </a:pP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   Electrified from the national grid. I would like to implement (689) Villages  have been  electrified from</a:t>
            </a:r>
          </a:p>
          <a:p>
            <a:pPr algn="just">
              <a:lnSpc>
                <a:spcPct val="150000"/>
              </a:lnSpc>
            </a:pP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   the national grid. I would like to Implement (719) villages which are located  within 2 miles of existing</a:t>
            </a:r>
          </a:p>
          <a:p>
            <a:pPr algn="just">
              <a:lnSpc>
                <a:spcPct val="150000"/>
              </a:lnSpc>
            </a:pP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   electricity gird lines  for the  first phase  electrification plan. This   plan with be elective  for  ( 131925 ) </a:t>
            </a:r>
          </a:p>
          <a:p>
            <a:pPr algn="just">
              <a:lnSpc>
                <a:spcPct val="150000"/>
              </a:lnSpc>
            </a:pP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   </a:t>
            </a:r>
            <a:r>
              <a:rPr lang="en-US" sz="1400" b="1" dirty="0" err="1" smtClean="0">
                <a:solidFill>
                  <a:prstClr val="black"/>
                </a:solidFill>
                <a:latin typeface="Myanmar3" pitchFamily="18" charset="0"/>
              </a:rPr>
              <a:t>households.And</a:t>
            </a: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than, the remainder of village will be implement </a:t>
            </a:r>
            <a:r>
              <a:rPr lang="en-US" sz="1400" b="1" dirty="0" err="1" smtClean="0">
                <a:solidFill>
                  <a:prstClr val="black"/>
                </a:solidFill>
                <a:latin typeface="Myanmar3" pitchFamily="18" charset="0"/>
              </a:rPr>
              <a:t>continuosly</a:t>
            </a: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</a:t>
            </a:r>
            <a:r>
              <a:rPr lang="en-US" sz="1400" b="1" dirty="0" err="1" smtClean="0">
                <a:solidFill>
                  <a:prstClr val="black"/>
                </a:solidFill>
                <a:latin typeface="Myanmar3" pitchFamily="18" charset="0"/>
              </a:rPr>
              <a:t>accroding</a:t>
            </a: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to over National</a:t>
            </a:r>
          </a:p>
          <a:p>
            <a:pPr algn="just">
              <a:lnSpc>
                <a:spcPct val="150000"/>
              </a:lnSpc>
            </a:pP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   Electrification plan. Our MOEP also consents to this  priority electrification project.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During  implementation of  National  Electrification  plan ,  We are faced with same difficulties as there</a:t>
            </a:r>
          </a:p>
          <a:p>
            <a:pPr algn="just">
              <a:lnSpc>
                <a:spcPct val="150000"/>
              </a:lnSpc>
            </a:pP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   are so </a:t>
            </a:r>
            <a:r>
              <a:rPr lang="en-US" sz="1400" b="1" dirty="0" err="1" smtClean="0">
                <a:solidFill>
                  <a:prstClr val="black"/>
                </a:solidFill>
                <a:latin typeface="Myanmar3" pitchFamily="18" charset="0"/>
              </a:rPr>
              <a:t>mony</a:t>
            </a: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rivers, </a:t>
            </a:r>
            <a:r>
              <a:rPr lang="en-US" sz="1400" b="1" dirty="0" err="1" smtClean="0">
                <a:solidFill>
                  <a:prstClr val="black"/>
                </a:solidFill>
                <a:latin typeface="Myanmar3" pitchFamily="18" charset="0"/>
              </a:rPr>
              <a:t>Streams,lakes</a:t>
            </a: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and mountain ranges in the </a:t>
            </a:r>
            <a:r>
              <a:rPr lang="en-US" sz="1400" b="1" dirty="0" err="1" smtClean="0">
                <a:solidFill>
                  <a:prstClr val="black"/>
                </a:solidFill>
                <a:latin typeface="Myanmar3" pitchFamily="18" charset="0"/>
              </a:rPr>
              <a:t>Ayeyarwady</a:t>
            </a: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Division.  In some places we</a:t>
            </a:r>
          </a:p>
          <a:p>
            <a:pPr algn="just">
              <a:lnSpc>
                <a:spcPct val="150000"/>
              </a:lnSpc>
            </a:pP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   can face with a little </a:t>
            </a:r>
            <a:r>
              <a:rPr lang="en-US" sz="1400" b="1" dirty="0" err="1" smtClean="0">
                <a:solidFill>
                  <a:prstClr val="black"/>
                </a:solidFill>
                <a:latin typeface="Myanmar3" pitchFamily="18" charset="0"/>
              </a:rPr>
              <a:t>difficutly</a:t>
            </a: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. The transportation and construction will be </a:t>
            </a:r>
            <a:r>
              <a:rPr lang="en-US" sz="1400" b="1" dirty="0" err="1" smtClean="0">
                <a:solidFill>
                  <a:prstClr val="black"/>
                </a:solidFill>
                <a:latin typeface="Myanmar3" pitchFamily="18" charset="0"/>
              </a:rPr>
              <a:t>normlly</a:t>
            </a: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easy it will not take</a:t>
            </a:r>
          </a:p>
          <a:p>
            <a:pPr algn="just">
              <a:lnSpc>
                <a:spcPct val="150000"/>
              </a:lnSpc>
            </a:pP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   time, So it can be implemented in short time.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Our  MOEP,  DRD and  consultants with  foreign and local experts have to negotiate, coordinate and  </a:t>
            </a:r>
          </a:p>
          <a:p>
            <a:pPr algn="just">
              <a:lnSpc>
                <a:spcPct val="150000"/>
              </a:lnSpc>
            </a:pP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   cooperate especially with  local  Government , Rural Development  </a:t>
            </a:r>
            <a:r>
              <a:rPr lang="en-US" sz="1400" b="1" dirty="0" err="1" smtClean="0">
                <a:solidFill>
                  <a:prstClr val="black"/>
                </a:solidFill>
                <a:latin typeface="Myanmar3" pitchFamily="18" charset="0"/>
              </a:rPr>
              <a:t>Depertment</a:t>
            </a: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and  other respective</a:t>
            </a:r>
          </a:p>
          <a:p>
            <a:pPr algn="just">
              <a:lnSpc>
                <a:spcPct val="150000"/>
              </a:lnSpc>
            </a:pPr>
            <a:r>
              <a:rPr lang="en-US" sz="1400" b="1" dirty="0" smtClean="0">
                <a:solidFill>
                  <a:prstClr val="black"/>
                </a:solidFill>
                <a:latin typeface="Myanmar3" pitchFamily="18" charset="0"/>
              </a:rPr>
              <a:t>    organizations  to over come some perspective issues and challenges.</a:t>
            </a:r>
            <a:endParaRPr lang="en-US" sz="1400" b="1" dirty="0">
              <a:solidFill>
                <a:prstClr val="black"/>
              </a:solidFill>
              <a:latin typeface="Myanmar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5613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72171146"/>
              </p:ext>
            </p:extLst>
          </p:nvPr>
        </p:nvGraphicFramePr>
        <p:xfrm>
          <a:off x="304801" y="1447800"/>
          <a:ext cx="8458199" cy="355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4499"/>
                <a:gridCol w="2923258"/>
                <a:gridCol w="1210456"/>
                <a:gridCol w="3829986"/>
              </a:tblGrid>
              <a:tr h="55858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Sr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11/0.4 kV </a:t>
                      </a:r>
                      <a:r>
                        <a:rPr lang="en-US" sz="1800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Distribution Transformer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377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Hinthada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sub-station &amp;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Myaung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Aung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Gas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Tarbine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2.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10 meter Concrete Pole 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21654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Hinthada</a:t>
                      </a:r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sub-station &amp; Myaung Aung Gas Tarbine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3.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ACSR 95mm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2</a:t>
                      </a:r>
                      <a:endParaRPr lang="en-US" sz="1800" baseline="300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1187.5 Ton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Hinthada</a:t>
                      </a:r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sub-station &amp; Myaung Aung Gas Tarbine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11kV Disc Insulators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17100 Set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Hinthada</a:t>
                      </a:r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sub-station &amp; Myaung Aung Gas Tarbine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11kV Pin Insulators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62700 Set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Hinthada</a:t>
                      </a:r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sub-station &amp; Myaung Aung Gas Tarbine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5.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Surge arresters,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Disconnectors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, Fuses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407 Set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Hinthada</a:t>
                      </a:r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sub-station &amp; Myaung Aung Gas Tarbine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160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6.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Other Material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 Lot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Hinthada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sub-station &amp;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Myaung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Aung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Gas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Tarbine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62708" y="609605"/>
            <a:ext cx="8018585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Main Materials List Transported to 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Hinthada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District Office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790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80386077"/>
              </p:ext>
            </p:extLst>
          </p:nvPr>
        </p:nvGraphicFramePr>
        <p:xfrm>
          <a:off x="304801" y="1447800"/>
          <a:ext cx="8206157" cy="355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764"/>
                <a:gridCol w="2836149"/>
                <a:gridCol w="1174386"/>
                <a:gridCol w="3715858"/>
              </a:tblGrid>
              <a:tr h="55858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Sr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11/0.4 kV </a:t>
                      </a:r>
                      <a:r>
                        <a:rPr lang="en-US" sz="1800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Distribution Transformer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135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 U Bin </a:t>
                      </a:r>
                      <a:r>
                        <a:rPr lang="en-US" sz="1800" u="none" strike="noStrike" dirty="0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District ,PMO Office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2.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10 meter Concrete Pole 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5154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 U Bin </a:t>
                      </a:r>
                      <a:r>
                        <a:rPr lang="en-US" sz="1800" u="none" strike="noStrike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District ,PMO Office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3.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ACSR 95mm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2</a:t>
                      </a:r>
                      <a:endParaRPr lang="en-US" sz="1800" baseline="300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275 Ton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 U Bin </a:t>
                      </a:r>
                      <a:r>
                        <a:rPr lang="en-US" sz="1800" u="none" strike="noStrike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District ,PMO Office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11kV Disc Insulators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3960 Set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 U Bin </a:t>
                      </a:r>
                      <a:r>
                        <a:rPr lang="en-US" sz="1800" u="none" strike="noStrike" dirty="0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District ,PMO Office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11kV Pin Insulators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14652 Set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 U Bin </a:t>
                      </a:r>
                      <a:r>
                        <a:rPr lang="en-US" sz="1800" u="none" strike="noStrike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District ,PMO Office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5.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Surge arresters,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Disconnectors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, Fuses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165 Set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 U Bin </a:t>
                      </a:r>
                      <a:r>
                        <a:rPr lang="en-US" sz="1800" u="none" strike="noStrike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District ,PMO Office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160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6.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Other Material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 Lot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 U Bin </a:t>
                      </a:r>
                      <a:r>
                        <a:rPr lang="en-US" sz="1800" u="none" strike="noStrike" dirty="0" smtClean="0">
                          <a:effectLst/>
                          <a:latin typeface="Myanmar2" pitchFamily="34" charset="0"/>
                          <a:cs typeface="Myanmar2" pitchFamily="34" charset="0"/>
                        </a:rPr>
                        <a:t>District ,PMO Office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62708" y="609605"/>
            <a:ext cx="8018585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Main Materials List Transported to Ma U Bin District Office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6379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64305367"/>
              </p:ext>
            </p:extLst>
          </p:nvPr>
        </p:nvGraphicFramePr>
        <p:xfrm>
          <a:off x="304801" y="1447800"/>
          <a:ext cx="8206157" cy="355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764"/>
                <a:gridCol w="2836149"/>
                <a:gridCol w="1174386"/>
                <a:gridCol w="3715858"/>
              </a:tblGrid>
              <a:tr h="55858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Sr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11/0.4 kV </a:t>
                      </a:r>
                      <a:r>
                        <a:rPr lang="en-US" sz="1800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Distribution Transformer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41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Pyapon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sub-station &amp;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Kyaiklatt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sub-station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2.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10 meter Concrete Pole 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2370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Pyapon sub-station &amp; Kyaiklatt sub-station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3.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ACSR 95mm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2</a:t>
                      </a:r>
                      <a:endParaRPr lang="en-US" sz="1800" baseline="300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130 Ton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Pyapon sub-station &amp; Kyaiklatt sub-station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11kV Disc Insulators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1872 Set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Pyapon sub-station &amp; Kyaiklatt sub-station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11kV Pin Insulators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6864 Set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Pyapon sub-station &amp; Kyaiklatt sub-station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5.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Surge arresters,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Disconnectors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, Fuses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71 Set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Pyapon sub-station &amp; Kyaiklatt sub-station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160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6.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Other Material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 Lot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Pyapon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sub-station &amp;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Kyaiklatt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sub-station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62708" y="609605"/>
            <a:ext cx="8018585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Main Materials List Transported to 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Pyapon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District Office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296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34395136"/>
              </p:ext>
            </p:extLst>
          </p:nvPr>
        </p:nvGraphicFramePr>
        <p:xfrm>
          <a:off x="304801" y="1447800"/>
          <a:ext cx="8206157" cy="355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764"/>
                <a:gridCol w="2836149"/>
                <a:gridCol w="1174386"/>
                <a:gridCol w="3715858"/>
              </a:tblGrid>
              <a:tr h="55858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Sr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11/0.4 kV </a:t>
                      </a:r>
                      <a:r>
                        <a:rPr lang="en-US" sz="1800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Distribution Transformer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65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Myaung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Mya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sub-station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2.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10 meter Concrete Pole 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2682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Myaung Mya sub-station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3.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ACSR 95mm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2</a:t>
                      </a:r>
                      <a:endParaRPr lang="en-US" sz="1800" baseline="300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145 Ton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Myaung Mya sub-station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11kV Disc Insulators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2088 Set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Myaung Mya sub-station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11kV Pin Insulators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7656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Set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Myaung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Mya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sub-station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5.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Surge arresters,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Disconnectors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, Fuses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85 Set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Myaung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Mya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sub-station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160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6.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Other Material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 Lot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Myaung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Mya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sub-station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62708" y="609605"/>
            <a:ext cx="8018585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Main Materials List Transported to 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Myaung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Mya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Office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2333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1462011"/>
              </p:ext>
            </p:extLst>
          </p:nvPr>
        </p:nvGraphicFramePr>
        <p:xfrm>
          <a:off x="304801" y="1447800"/>
          <a:ext cx="8458199" cy="355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4499"/>
                <a:gridCol w="2923258"/>
                <a:gridCol w="1210456"/>
                <a:gridCol w="3829986"/>
              </a:tblGrid>
              <a:tr h="55858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Sr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11/0.4 kV </a:t>
                      </a:r>
                      <a:r>
                        <a:rPr lang="en-US" sz="1800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Distribution Transformer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35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Laputta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sub-station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2.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Myanmar2" pitchFamily="34" charset="0"/>
                          <a:cs typeface="Myanmar2" pitchFamily="34" charset="0"/>
                        </a:rPr>
                        <a:t>10 meter Concrete Pole </a:t>
                      </a:r>
                      <a:endParaRPr lang="en-US" sz="18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1346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Laputta sub-station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3.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ACSR 95mm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2</a:t>
                      </a:r>
                      <a:endParaRPr lang="en-US" sz="1800" baseline="300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72.5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Nos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Laputta sub-station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11kV Disc Insulators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1044 Set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Laputta sub-station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11kV Pin Insulators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3828 Set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Laputta sub-station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5.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Surge arresters,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Disconnectors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, Fuses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45 Set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Laputta sub-station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160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6.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Other Material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 Lot</a:t>
                      </a:r>
                      <a:endParaRPr lang="en-US" sz="18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Laputta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sub-station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3548" marR="3548" marT="38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62708" y="609605"/>
            <a:ext cx="8018585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Main Materials List Transported to 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Laputta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District Office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1953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844061" y="914400"/>
            <a:ext cx="7596554" cy="4343400"/>
          </a:xfrm>
          <a:prstGeom prst="ellipse">
            <a:avLst/>
          </a:prstGeom>
          <a:solidFill>
            <a:srgbClr val="11C1FF"/>
          </a:solidFill>
          <a:ln w="1016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95754" y="2474774"/>
            <a:ext cx="6811108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THANK </a:t>
            </a:r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YOU</a:t>
            </a:r>
            <a:endParaRPr lang="my-MM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40677" y="38111"/>
            <a:ext cx="87923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The additional electrification statement due to newly and upgrading 66/33/11kV substation and related power line for </a:t>
            </a:r>
            <a:r>
              <a:rPr lang="en-US" sz="22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Ayeyarwady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Region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93496379"/>
              </p:ext>
            </p:extLst>
          </p:nvPr>
        </p:nvGraphicFramePr>
        <p:xfrm>
          <a:off x="281356" y="780948"/>
          <a:ext cx="8581289" cy="52602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1691"/>
                <a:gridCol w="914400"/>
                <a:gridCol w="1466605"/>
                <a:gridCol w="531357"/>
                <a:gridCol w="636534"/>
                <a:gridCol w="780117"/>
                <a:gridCol w="780117"/>
                <a:gridCol w="780117"/>
                <a:gridCol w="780117"/>
                <a:gridCol w="780117"/>
                <a:gridCol w="780117"/>
              </a:tblGrid>
              <a:tr h="51445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Sr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No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Township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 Be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Constructed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The effective area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(within 2 Miles) 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Estimated Cost (</a:t>
                      </a:r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millon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kyats)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09600">
                <a:tc vMerge="1">
                  <a:txBody>
                    <a:bodyPr/>
                    <a:lstStyle/>
                    <a:p>
                      <a:pPr algn="ctr" rtl="0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Substation</a:t>
                      </a: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66kV Line</a:t>
                      </a:r>
                    </a:p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(mile)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33kV Line (mile)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 </a:t>
                      </a:r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Vill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(ages</a:t>
                      </a:r>
                    </a:p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</a:t>
                      </a:r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Nos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 Household</a:t>
                      </a:r>
                    </a:p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</a:t>
                      </a:r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Nos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 Population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</a:t>
                      </a:r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Nos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Material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Installation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Pathein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66/11kV,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5MVA (NEW)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3646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16049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1590.58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177.01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1767.59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Kangyidount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66/11 kV,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 MVA(NEW)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0.2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2129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7400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1526.49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168.16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1694.65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TharBound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33/11 kV,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 MVA(NEW)</a:t>
                      </a: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14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1667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6846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1005.65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164.63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1170.28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Kyonepyaw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33/11 kV, 5 MVA(NEW)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1789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5367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640.32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111.61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751.93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Maubin</a:t>
                      </a:r>
                      <a:endParaRPr lang="en-US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(</a:t>
                      </a:r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YaLae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33/11  kV, 5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MVA(NEW)</a:t>
                      </a: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9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39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4191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17880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964.95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157.85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1122.8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Maubin</a:t>
                      </a:r>
                      <a:r>
                        <a:rPr lang="en-US" sz="1400" b="1" dirty="0" smtClean="0"/>
                        <a:t>* 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Upgrade 33/11kV</a:t>
                      </a:r>
                    </a:p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 MVA To  10 MVA</a:t>
                      </a: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703.525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14.7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718.23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Dedaye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Upgrade 33/11kV</a:t>
                      </a:r>
                    </a:p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2MVA To  5 MVA</a:t>
                      </a: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608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2493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599.73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105.83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705.56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Danaphyu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Upgrade 33/11kV</a:t>
                      </a:r>
                    </a:p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5MVA To  10 MVA</a:t>
                      </a: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4389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19617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698.63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127.47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826.10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9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Nyaung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 Ton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Upgrade 33/11kV</a:t>
                      </a:r>
                    </a:p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5MVA To  10 MVA</a:t>
                      </a: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33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4380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16576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698.63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127.47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826.10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67164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987" marR="6987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1.2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20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198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22799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cs typeface="Myanmar2" panose="020B0604030504040204" pitchFamily="34" charset="0"/>
                        </a:rPr>
                        <a:t>92228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Myanmar2" panose="020B0604030504040204" pitchFamily="34" charset="0"/>
                        <a:cs typeface="Myanmar2" panose="020B0604030504040204" pitchFamily="34" charset="0"/>
                      </a:endParaRPr>
                    </a:p>
                  </a:txBody>
                  <a:tcPr marL="6450" marR="6450" marT="69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ea typeface="+mn-ea"/>
                          <a:cs typeface="Myanmar2" panose="020B0604030504040204" pitchFamily="34" charset="0"/>
                        </a:rPr>
                        <a:t>8428.505</a:t>
                      </a: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ea typeface="+mn-ea"/>
                          <a:cs typeface="Myanmar2" panose="020B0604030504040204" pitchFamily="34" charset="0"/>
                        </a:rPr>
                        <a:t>1154.73</a:t>
                      </a: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yanmar2" panose="020B0604030504040204" pitchFamily="34" charset="0"/>
                          <a:ea typeface="+mn-ea"/>
                          <a:cs typeface="Myanmar2" panose="020B0604030504040204" pitchFamily="34" charset="0"/>
                        </a:rPr>
                        <a:t>9583.24</a:t>
                      </a: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11015" y="6214646"/>
            <a:ext cx="87923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en-US" sz="16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REMARK – </a:t>
            </a:r>
            <a:r>
              <a:rPr lang="en-US" sz="1600" b="1" dirty="0" smtClean="0"/>
              <a:t>* </a:t>
            </a:r>
            <a:r>
              <a:rPr lang="en-US" sz="16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For </a:t>
            </a:r>
            <a:r>
              <a:rPr lang="en-US" sz="16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Maubin</a:t>
            </a:r>
            <a:r>
              <a:rPr lang="en-US" sz="16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 33/11 kV , 10 MVA Substation ,  Only Installation &amp; Service Charges  are needed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143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56146158"/>
              </p:ext>
            </p:extLst>
          </p:nvPr>
        </p:nvGraphicFramePr>
        <p:xfrm>
          <a:off x="76201" y="731456"/>
          <a:ext cx="9031469" cy="4863103"/>
        </p:xfrm>
        <a:graphic>
          <a:graphicData uri="http://schemas.openxmlformats.org/drawingml/2006/table">
            <a:tbl>
              <a:tblPr/>
              <a:tblGrid>
                <a:gridCol w="198127"/>
                <a:gridCol w="548640"/>
                <a:gridCol w="548640"/>
                <a:gridCol w="457200"/>
                <a:gridCol w="37674"/>
                <a:gridCol w="421854"/>
                <a:gridCol w="457200"/>
                <a:gridCol w="351692"/>
                <a:gridCol w="365760"/>
                <a:gridCol w="190329"/>
                <a:gridCol w="223155"/>
                <a:gridCol w="274320"/>
                <a:gridCol w="188765"/>
                <a:gridCol w="303605"/>
                <a:gridCol w="127108"/>
                <a:gridCol w="365760"/>
                <a:gridCol w="101334"/>
                <a:gridCol w="274320"/>
                <a:gridCol w="182880"/>
                <a:gridCol w="90960"/>
                <a:gridCol w="124397"/>
                <a:gridCol w="365760"/>
                <a:gridCol w="107238"/>
                <a:gridCol w="361798"/>
                <a:gridCol w="365760"/>
                <a:gridCol w="160484"/>
                <a:gridCol w="331885"/>
                <a:gridCol w="548640"/>
                <a:gridCol w="422099"/>
                <a:gridCol w="534085"/>
              </a:tblGrid>
              <a:tr h="426714">
                <a:tc gridSpan="30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Detailed Electrification  Plan for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latin typeface="Myanmar2"/>
                        </a:rPr>
                        <a:t> </a:t>
                      </a:r>
                      <a:r>
                        <a:rPr lang="en-US" sz="2200" b="1" i="0" u="none" strike="noStrike" baseline="0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Ayeyarwady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latin typeface="Myanmar2"/>
                        </a:rPr>
                        <a:t> Region</a:t>
                      </a:r>
                      <a:endParaRPr lang="en-US" sz="22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 gridSpan="30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(Within 2 miles from Existing 11 kV Distribution  Line)</a:t>
                      </a:r>
                      <a:endParaRPr lang="en-US" sz="22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n-US" sz="1300" b="1" i="0" u="none" strike="noStrike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39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Town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ship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Name of   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village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To be</a:t>
                      </a:r>
                    </a:p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Electrifi</a:t>
                      </a:r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-</a:t>
                      </a:r>
                    </a:p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ed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No of 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House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House</a:t>
                      </a:r>
                    </a:p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hold</a:t>
                      </a:r>
                    </a:p>
                    <a:p>
                      <a:pPr algn="ctr" fontAlgn="b"/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3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Popu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3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lation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0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To be  constructed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Estima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tedcost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</a:t>
                      </a:r>
                    </a:p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Kyates</a:t>
                      </a: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)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Task by regional</a:t>
                      </a:r>
                    </a:p>
                  </a:txBody>
                  <a:tcPr marL="6137" marR="6137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cost  for  11 kV line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11/0.4 Transformer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400 V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Lines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(Miles)</a:t>
                      </a:r>
                    </a:p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Estima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3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tedCost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</a:t>
                      </a:r>
                    </a:p>
                    <a:p>
                      <a:pPr algn="ctr" fontAlgn="b"/>
                      <a:r>
                        <a:rPr lang="en-US" sz="13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Kyates</a:t>
                      </a: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7777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mile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Materi</a:t>
                      </a:r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-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al 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Trans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Port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Const</a:t>
                      </a:r>
                      <a:endParaRPr lang="en-US" sz="1300" b="1" i="0" u="none" strike="noStrike" dirty="0" smtClean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ruction</a:t>
                      </a:r>
                    </a:p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KVA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Material 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Trans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Port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Const</a:t>
                      </a:r>
                      <a:endParaRPr lang="en-US" sz="1300" b="1" i="0" u="none" strike="noStrike" dirty="0" smtClean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ruction</a:t>
                      </a:r>
                    </a:p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58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Pathein</a:t>
                      </a:r>
                      <a:endParaRPr lang="en-US" sz="13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21400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21750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87936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194.2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4628.6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290.78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793.89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5713.2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19400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189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2270.44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68.88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158.2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2512.14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8214.12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150.5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6492.388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Hinthata</a:t>
                      </a:r>
                      <a:endParaRPr lang="en-US" sz="13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234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37023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38498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148197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474.5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11344.2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708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1943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14077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33640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377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2524.71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88.9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187.2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2894.1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4876.474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361.2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9403.41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Ma</a:t>
                      </a:r>
                      <a:r>
                        <a:rPr lang="en-US" sz="13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 U Bin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14408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14416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60381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110.8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2642.36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165.79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456.19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326.11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15390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1625.48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49.4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108.8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1783.38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5044.76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117.1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5251.918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Pyapon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6257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6458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21986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51.7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1235.6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77.6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211.97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1525.8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4200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462.418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13.53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28.8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513.83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2039.02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56.3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2527.25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Myaung</a:t>
                      </a:r>
                      <a:r>
                        <a:rPr lang="en-US" sz="13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 </a:t>
                      </a:r>
                      <a:r>
                        <a:rPr lang="en-US" sz="13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Mya</a:t>
                      </a:r>
                      <a:endParaRPr lang="en-US" sz="13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9129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9420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40937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57.7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1378.43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236.08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1721.9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8220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838.23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24.7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914.937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2636.8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66.85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2280.87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4040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Laputta</a:t>
                      </a:r>
                      <a:endParaRPr lang="en-US" sz="13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6675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5822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24749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28.6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683.5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42.9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117.3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843.7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3480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400.2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13.9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28.7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442.9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1287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32.3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1278.69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389592"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719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94892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96364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384186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917.5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21912.69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1371.07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3758.43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24207.7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84730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839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8121.48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259.31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563.7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9061.29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24098.17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784.25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27234.5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6579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.user-PC\Desktop\qq.jpg"/>
          <p:cNvPicPr>
            <a:picLocks noChangeAspect="1" noChangeArrowheads="1"/>
          </p:cNvPicPr>
          <p:nvPr/>
        </p:nvPicPr>
        <p:blipFill>
          <a:blip r:embed="rId2" cstate="print"/>
          <a:srcRect t="2104" b="5331"/>
          <a:stretch>
            <a:fillRect/>
          </a:stretch>
        </p:blipFill>
        <p:spPr bwMode="auto">
          <a:xfrm>
            <a:off x="211015" y="0"/>
            <a:ext cx="8651631" cy="6705600"/>
          </a:xfrm>
          <a:prstGeom prst="rect">
            <a:avLst/>
          </a:prstGeom>
          <a:noFill/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498233" y="914397"/>
            <a:ext cx="3235569" cy="1447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rmAutofit fontScale="85000" lnSpcReduction="20000"/>
          </a:bodyPr>
          <a:lstStyle/>
          <a:p>
            <a:pPr marL="285750" indent="-285750"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To be Constructed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 kV Distribution Line 917.5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400 V Distribution Line  784.25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11/0.4 kV Distribution Transformer 839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No. of Villages  - 719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No. of house hold -  96364 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81356" y="2392017"/>
            <a:ext cx="2321169" cy="1295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rmAutofit fontScale="85000" lnSpcReduction="10000"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Pathein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219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21750 Estimated Cost              -    8214.12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81356" y="3708168"/>
            <a:ext cx="2321169" cy="1295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31" tIns="45715" rIns="91431" bIns="45715" rtlCol="0">
            <a:normAutofit fontScale="92500" lnSpcReduction="10000"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Myaung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Mya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60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9420 Estimated Cost              -    2636.8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81356" y="5029200"/>
            <a:ext cx="2321169" cy="1447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rmAutofit fontScale="92500"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Laputta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-   35Nos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-   5822 Estimated Cost              -    1289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119446" y="5029200"/>
            <a:ext cx="2321169" cy="1447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Pyar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Pon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-   36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 fontAlgn="ctr"/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-   6458 Estimated Cost             - 2039.02 (mil kyats)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128240" y="3581400"/>
            <a:ext cx="2312377" cy="1371600"/>
          </a:xfrm>
          <a:prstGeom prst="rect">
            <a:avLst/>
          </a:prstGeom>
          <a:solidFill>
            <a:srgbClr val="FFFFCC"/>
          </a:solidFill>
        </p:spPr>
        <p:txBody>
          <a:bodyPr vert="horz" lIns="91431" tIns="45715" rIns="91431" bIns="45715" rtlCol="0">
            <a:normAutofit fontScale="92500" lnSpcReduction="20000"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Maubin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135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14416 Estimated Cost              -    5044.7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128237" y="2181225"/>
            <a:ext cx="2312378" cy="1371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rmAutofit fontScale="85000" lnSpcReduction="10000"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Hinthata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234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6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38498 Estimated Cost              -    4876.47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6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0" y="86139"/>
            <a:ext cx="9144000" cy="838200"/>
          </a:xfrm>
          <a:prstGeom prst="rect">
            <a:avLst/>
          </a:prstGeom>
          <a:solidFill>
            <a:schemeClr val="bg1"/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Electrification Plan for Villages of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Ayeyarwady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Region  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843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7640232"/>
              </p:ext>
            </p:extLst>
          </p:nvPr>
        </p:nvGraphicFramePr>
        <p:xfrm>
          <a:off x="76201" y="407756"/>
          <a:ext cx="9044149" cy="6260685"/>
        </p:xfrm>
        <a:graphic>
          <a:graphicData uri="http://schemas.openxmlformats.org/drawingml/2006/table">
            <a:tbl>
              <a:tblPr/>
              <a:tblGrid>
                <a:gridCol w="198127"/>
                <a:gridCol w="822960"/>
                <a:gridCol w="611544"/>
                <a:gridCol w="411480"/>
                <a:gridCol w="37674"/>
                <a:gridCol w="421854"/>
                <a:gridCol w="422031"/>
                <a:gridCol w="351692"/>
                <a:gridCol w="302040"/>
                <a:gridCol w="190329"/>
                <a:gridCol w="223155"/>
                <a:gridCol w="198876"/>
                <a:gridCol w="188765"/>
                <a:gridCol w="303605"/>
                <a:gridCol w="127108"/>
                <a:gridCol w="294923"/>
                <a:gridCol w="101334"/>
                <a:gridCol w="250359"/>
                <a:gridCol w="182880"/>
                <a:gridCol w="90960"/>
                <a:gridCol w="124397"/>
                <a:gridCol w="365760"/>
                <a:gridCol w="107238"/>
                <a:gridCol w="274320"/>
                <a:gridCol w="117343"/>
                <a:gridCol w="365760"/>
                <a:gridCol w="160484"/>
                <a:gridCol w="320040"/>
                <a:gridCol w="520927"/>
                <a:gridCol w="422099"/>
                <a:gridCol w="534085"/>
              </a:tblGrid>
              <a:tr h="274320">
                <a:tc gridSpan="31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Detailed Electrification  Plan for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latin typeface="Myanmar2"/>
                        </a:rPr>
                        <a:t> </a:t>
                      </a:r>
                      <a:r>
                        <a:rPr lang="en-US" sz="2200" b="1" i="0" u="none" strike="noStrike" baseline="0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Pathein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latin typeface="Myanmar2"/>
                        </a:rPr>
                        <a:t> </a:t>
                      </a: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District</a:t>
                      </a:r>
                      <a:endParaRPr lang="en-US" sz="22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20">
                <a:tc gridSpan="31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(Within 2 miles from Existing 11 kV Distribution  Line)</a:t>
                      </a:r>
                      <a:endParaRPr lang="en-US" sz="22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n-US" sz="1400" b="1" i="0" u="none" strike="noStrike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Township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Name of   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village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To be</a:t>
                      </a:r>
                    </a:p>
                    <a:p>
                      <a:pPr algn="ctr" fontAlgn="ctr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Electrifi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-</a:t>
                      </a:r>
                    </a:p>
                    <a:p>
                      <a:pPr algn="ctr" fontAlgn="ctr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ed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No of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House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House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hold</a:t>
                      </a:r>
                    </a:p>
                    <a:p>
                      <a:pPr algn="ctr" fontAlgn="b"/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Popu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lation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1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To be  constructed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Estima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Ted 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</a:t>
                      </a:r>
                    </a:p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Kyates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Task by regional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cost  for  11 kV line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11/0.4 Transformer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400 V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Lines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(Miles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Estima-tedCost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</a:t>
                      </a:r>
                    </a:p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Kyates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2743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mile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Material 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Trans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Port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Const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ruction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KVA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Material 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Trans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Port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Const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ruction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Pathein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3646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3646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16049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865.47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54.3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148.4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1068.2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4000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456.369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498.27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1566.46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1711.17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Kan</a:t>
                      </a: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 </a:t>
                      </a:r>
                      <a:r>
                        <a:rPr lang="en-US" sz="12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Gyi</a:t>
                      </a: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 </a:t>
                      </a:r>
                      <a:r>
                        <a:rPr lang="en-US" sz="12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Dout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18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2051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2129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7400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561.84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35.25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96.35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693.44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1950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211.809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6.3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232.51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925.947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695.78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Thapaung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1667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1687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6846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334.71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57.4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413.11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1010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158.23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5.4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175.58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589.848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699.46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Nga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Pu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 Taw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436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436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1719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227.05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14.3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38.95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280.3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500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56.765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1.9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62.67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342.92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3.1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139.16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Ye </a:t>
                      </a: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Kyi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4462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4462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19205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662.25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41.55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113.6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817.37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3530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575.584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636.73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1454.11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4.7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210.978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Ngathaing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Chaung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 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1592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1676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8076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251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15.75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43.05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309.8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1100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100.3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3.04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6.4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109.7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419.6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8.25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370.33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Athoke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1048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1091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4133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7.4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177.42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11.13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30.43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218.97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950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123.10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2.8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6.4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132.30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351.283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426.45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Kyaunggon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498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540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2318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191.26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32.8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236.06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680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70.508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1.8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76.26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312.322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224.45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Kyone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Pyaw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1789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1789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5367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262.9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16.5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45.1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324.5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1350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113.48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3.04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6.4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122.92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447.42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14.4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644.16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A </a:t>
                      </a: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Htaung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2335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2418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9211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27.7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662.03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41.6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113.6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817.2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2400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218.596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6.46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13.6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254.04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1058.8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764.46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11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NgaYote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  <a:p>
                      <a:pPr algn="l" rtl="0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  </a:t>
                      </a: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kaung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828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828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3054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8.1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193.59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12.4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33.21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239.2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850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93.309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3.04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15.6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111.94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351.1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404.00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12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Hing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Gyi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Kyun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1048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1048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4558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239.08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295.08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1080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92.388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2.1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4.8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99.23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394.308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4.5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202.00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457200"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219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21400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21750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87936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194.2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4628.6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290.78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793.89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5713.2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19400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189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2270.44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68.88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158.2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2512.14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8214.12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150.5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6492.39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81800" y="6569075"/>
            <a:ext cx="2133600" cy="365125"/>
          </a:xfrm>
        </p:spPr>
        <p:txBody>
          <a:bodyPr/>
          <a:lstStyle/>
          <a:p>
            <a:fld id="{7B7733C6-4AC5-4587-BE84-AB6D53D6019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6151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609600" y="762000"/>
            <a:ext cx="7971692" cy="5943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a\Desktop\Pathein Distric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5231" y="1752605"/>
            <a:ext cx="3192922" cy="4891903"/>
          </a:xfrm>
          <a:prstGeom prst="rect">
            <a:avLst/>
          </a:prstGeom>
          <a:noFill/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6541478" y="1141566"/>
            <a:ext cx="1611923" cy="1066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Ahtoung</a:t>
            </a:r>
            <a:endParaRPr lang="en-US" sz="11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-   17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1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-   2418 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Estimated Cost     -    1058.8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1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685802" y="838200"/>
            <a:ext cx="2590799" cy="1371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marL="285750" indent="-285750"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To be Constructed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 kV Distribution Line 194.2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400 V Distribution Line 150.5miles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11/0.4 kV Distribution Transformer 189 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1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No. of village -   219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1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No. of house hold – 21750 </a:t>
            </a:r>
            <a:endParaRPr lang="en-US" sz="11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US" sz="11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4896678" y="1143000"/>
            <a:ext cx="1623646" cy="10744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Yekyi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-   91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1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-   4462 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Estimated Cost     -    1454.11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)0</a:t>
            </a:r>
            <a:endParaRPr lang="en-US" sz="11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6541478" y="2234244"/>
            <a:ext cx="1611923" cy="1066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Kyone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Pyaw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-   </a:t>
            </a:r>
            <a:r>
              <a:rPr lang="en-US" sz="11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8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1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-   1789 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Estimated Cost     -    447.42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1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24" name="Straight Arrow Connector 23"/>
          <p:cNvCxnSpPr>
            <a:stCxn id="21" idx="2"/>
          </p:cNvCxnSpPr>
          <p:nvPr/>
        </p:nvCxnSpPr>
        <p:spPr>
          <a:xfrm rot="5400000">
            <a:off x="5247785" y="2358686"/>
            <a:ext cx="601980" cy="3194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2" idx="1"/>
          </p:cNvCxnSpPr>
          <p:nvPr/>
        </p:nvCxnSpPr>
        <p:spPr>
          <a:xfrm rot="10800000" flipV="1">
            <a:off x="5697420" y="2767644"/>
            <a:ext cx="844059" cy="25734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5767756" y="2209800"/>
            <a:ext cx="773723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ontent Placeholder 2"/>
          <p:cNvSpPr txBox="1">
            <a:spLocks/>
          </p:cNvSpPr>
          <p:nvPr/>
        </p:nvSpPr>
        <p:spPr>
          <a:xfrm>
            <a:off x="3293711" y="1143000"/>
            <a:ext cx="1586403" cy="1038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Nga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Thaing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Chaung</a:t>
            </a:r>
            <a:endParaRPr lang="en-US" sz="11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-   </a:t>
            </a:r>
            <a:r>
              <a:rPr lang="en-US" sz="11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8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-   1676 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Estimated Cost     -    419.6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1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33" name="Straight Arrow Connector 32"/>
          <p:cNvCxnSpPr>
            <a:stCxn id="29" idx="2"/>
          </p:cNvCxnSpPr>
          <p:nvPr/>
        </p:nvCxnSpPr>
        <p:spPr>
          <a:xfrm rot="16200000" flipH="1">
            <a:off x="4353321" y="1914925"/>
            <a:ext cx="409468" cy="9422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ontent Placeholder 2"/>
          <p:cNvSpPr txBox="1">
            <a:spLocks/>
          </p:cNvSpPr>
          <p:nvPr/>
        </p:nvSpPr>
        <p:spPr>
          <a:xfrm>
            <a:off x="2057400" y="2209800"/>
            <a:ext cx="1811217" cy="990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Thar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Bound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-   14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1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1687 Estimated Cost              -    589.8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1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36" name="Straight Arrow Connector 35"/>
          <p:cNvCxnSpPr>
            <a:stCxn id="34" idx="3"/>
          </p:cNvCxnSpPr>
          <p:nvPr/>
        </p:nvCxnSpPr>
        <p:spPr>
          <a:xfrm>
            <a:off x="3868617" y="2705100"/>
            <a:ext cx="773721" cy="571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ontent Placeholder 2"/>
          <p:cNvSpPr txBox="1">
            <a:spLocks/>
          </p:cNvSpPr>
          <p:nvPr/>
        </p:nvSpPr>
        <p:spPr>
          <a:xfrm>
            <a:off x="2039815" y="3276600"/>
            <a:ext cx="1605881" cy="10439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Nga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Yote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Kount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No.  of Villages    -   </a:t>
            </a:r>
            <a:r>
              <a:rPr lang="en-US" sz="11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8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1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-   828 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Estimated Cost     -    351.1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1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3587261" y="4267200"/>
            <a:ext cx="281354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ontent Placeholder 2"/>
          <p:cNvSpPr txBox="1">
            <a:spLocks/>
          </p:cNvSpPr>
          <p:nvPr/>
        </p:nvSpPr>
        <p:spPr>
          <a:xfrm>
            <a:off x="1371600" y="4419600"/>
            <a:ext cx="1652954" cy="1066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Hing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Kyi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Kyun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-   </a:t>
            </a:r>
            <a:r>
              <a:rPr lang="en-US" sz="11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6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1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-   1048 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Estimated Cost     -    394.308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1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47" name="Straight Arrow Connector 46"/>
          <p:cNvCxnSpPr>
            <a:stCxn id="43" idx="3"/>
          </p:cNvCxnSpPr>
          <p:nvPr/>
        </p:nvCxnSpPr>
        <p:spPr>
          <a:xfrm>
            <a:off x="3024555" y="4953000"/>
            <a:ext cx="844062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ontent Placeholder 2"/>
          <p:cNvSpPr txBox="1">
            <a:spLocks/>
          </p:cNvSpPr>
          <p:nvPr/>
        </p:nvSpPr>
        <p:spPr>
          <a:xfrm>
            <a:off x="4431322" y="5410200"/>
            <a:ext cx="1664677" cy="10287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Nga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Pu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Taw 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-   </a:t>
            </a:r>
            <a:r>
              <a:rPr lang="en-US" sz="11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5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1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-   463 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Estimated Cost     -    342.92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1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4290646" y="4876800"/>
            <a:ext cx="211015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4814864" y="4393722"/>
            <a:ext cx="1662135" cy="990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Pathein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-   31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1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-   3646 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Estimated Cost     -    1566.46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1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 flipH="1" flipV="1">
            <a:off x="4431325" y="4038600"/>
            <a:ext cx="422031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ontent Placeholder 2"/>
          <p:cNvSpPr txBox="1">
            <a:spLocks/>
          </p:cNvSpPr>
          <p:nvPr/>
        </p:nvSpPr>
        <p:spPr>
          <a:xfrm>
            <a:off x="6541478" y="3352800"/>
            <a:ext cx="1611923" cy="990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Kan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Gye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Dount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-   18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1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-   2129 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Estimated Cost     -    925.947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1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6541478" y="4369278"/>
            <a:ext cx="1611923" cy="104092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Kyaung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Kone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-   </a:t>
            </a:r>
            <a:r>
              <a:rPr lang="en-US" sz="11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5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1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-   540 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Estimated Cost     -    312.322</a:t>
            </a:r>
          </a:p>
          <a:p>
            <a:pPr>
              <a:spcBef>
                <a:spcPct val="20000"/>
              </a:spcBef>
              <a:defRPr/>
            </a:pP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</a:t>
            </a:r>
            <a:r>
              <a:rPr lang="en-US" sz="11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1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)</a:t>
            </a:r>
            <a:endParaRPr lang="en-US" sz="11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68" name="Straight Arrow Connector 67"/>
          <p:cNvCxnSpPr>
            <a:stCxn id="63" idx="1"/>
          </p:cNvCxnSpPr>
          <p:nvPr/>
        </p:nvCxnSpPr>
        <p:spPr>
          <a:xfrm rot="10800000">
            <a:off x="5556744" y="3505200"/>
            <a:ext cx="984735" cy="3429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 flipV="1">
            <a:off x="4923692" y="3886200"/>
            <a:ext cx="1617785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Content Placeholder 2"/>
          <p:cNvSpPr txBox="1">
            <a:spLocks/>
          </p:cNvSpPr>
          <p:nvPr/>
        </p:nvSpPr>
        <p:spPr>
          <a:xfrm>
            <a:off x="351693" y="-33668"/>
            <a:ext cx="8440615" cy="762000"/>
          </a:xfrm>
          <a:prstGeom prst="rect">
            <a:avLst/>
          </a:prstGeom>
          <a:solidFill>
            <a:schemeClr val="bg1"/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000" b="1" dirty="0" smtClean="0">
                <a:latin typeface="Myanmar2" pitchFamily="34" charset="0"/>
                <a:cs typeface="Myanmar2" pitchFamily="34" charset="0"/>
              </a:rPr>
              <a:t>Electrification Plan for Villages of </a:t>
            </a:r>
            <a:r>
              <a:rPr lang="en-US" sz="2000" b="1" dirty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b="1" dirty="0" err="1" smtClean="0">
                <a:latin typeface="Myanmar2" pitchFamily="34" charset="0"/>
                <a:cs typeface="Myanmar2" pitchFamily="34" charset="0"/>
              </a:rPr>
              <a:t>Pathein</a:t>
            </a:r>
            <a:r>
              <a:rPr lang="en-US" sz="2000" b="1" dirty="0" smtClean="0">
                <a:latin typeface="Myanmar2" pitchFamily="34" charset="0"/>
                <a:cs typeface="Myanmar2" pitchFamily="34" charset="0"/>
              </a:rPr>
              <a:t>  District  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000" b="1" dirty="0" smtClean="0"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  <a:endParaRPr lang="en-US" sz="20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>
          <a:xfrm>
            <a:off x="6781800" y="6356354"/>
            <a:ext cx="2133600" cy="365125"/>
          </a:xfrm>
        </p:spPr>
        <p:txBody>
          <a:bodyPr/>
          <a:lstStyle/>
          <a:p>
            <a:fld id="{7B7733C6-4AC5-4587-BE84-AB6D53D6019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85474032"/>
              </p:ext>
            </p:extLst>
          </p:nvPr>
        </p:nvGraphicFramePr>
        <p:xfrm>
          <a:off x="70339" y="106686"/>
          <a:ext cx="8979396" cy="5963026"/>
        </p:xfrm>
        <a:graphic>
          <a:graphicData uri="http://schemas.openxmlformats.org/drawingml/2006/table">
            <a:tbl>
              <a:tblPr/>
              <a:tblGrid>
                <a:gridCol w="207743"/>
                <a:gridCol w="640080"/>
                <a:gridCol w="685800"/>
                <a:gridCol w="533400"/>
                <a:gridCol w="457200"/>
                <a:gridCol w="457200"/>
                <a:gridCol w="369393"/>
                <a:gridCol w="433552"/>
                <a:gridCol w="406454"/>
                <a:gridCol w="451616"/>
                <a:gridCol w="415488"/>
                <a:gridCol w="388392"/>
                <a:gridCol w="274320"/>
                <a:gridCol w="424521"/>
                <a:gridCol w="91038"/>
                <a:gridCol w="288320"/>
                <a:gridCol w="133710"/>
                <a:gridCol w="354038"/>
                <a:gridCol w="138331"/>
                <a:gridCol w="422031"/>
                <a:gridCol w="492369"/>
                <a:gridCol w="284056"/>
                <a:gridCol w="137975"/>
                <a:gridCol w="492369"/>
              </a:tblGrid>
              <a:tr h="426714">
                <a:tc gridSpan="24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Detailed Electrification  Plan </a:t>
                      </a:r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for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latin typeface="Myanmar2"/>
                        </a:rPr>
                        <a:t> </a:t>
                      </a:r>
                      <a:r>
                        <a:rPr lang="en-US" sz="2200" b="1" i="0" u="none" strike="noStrike" baseline="0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Hinthata</a:t>
                      </a:r>
                      <a:r>
                        <a:rPr lang="en-US" sz="2200" b="1" i="0" u="none" strike="noStrike" baseline="0" dirty="0" smtClean="0">
                          <a:solidFill>
                            <a:schemeClr val="tx1"/>
                          </a:solidFill>
                          <a:latin typeface="Myanmar2"/>
                        </a:rPr>
                        <a:t> District</a:t>
                      </a:r>
                      <a:endParaRPr lang="en-US" sz="2200" b="1" i="0" u="none" strike="noStrike" dirty="0" smtClean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 gridSpan="24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(Within 2 miles from Existing 11 kV Distribution  Line)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339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Town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ship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Name of   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village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To be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Electrified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 of 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House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House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hold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Popu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lation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To be  constructed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Estima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ted 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</a:t>
                      </a:r>
                    </a:p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Kyates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)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Task by regional</a:t>
                      </a:r>
                    </a:p>
                  </a:txBody>
                  <a:tcPr marL="6137" marR="6137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cost  for  11 kV line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11/0.4 Transformer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400 V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Lines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(Miles)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Estima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Ted 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(Mil</a:t>
                      </a:r>
                    </a:p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Myanmar2"/>
                        </a:rPr>
                        <a:t>Kyates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7777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mile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Material 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Trans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Port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Const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ruc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 </a:t>
                      </a:r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tion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KVA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Material 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Trans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Port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Const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latin typeface="Myanmar2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ruction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05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Hinthata</a:t>
                      </a:r>
                      <a:endParaRPr lang="en-US" sz="1300" b="0" i="0" u="none" strike="noStrike" dirty="0" smtClean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121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12327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12327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48479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166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3968.4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249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680.8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4898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10230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1315.99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45.98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96.8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1458.8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69.983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4758.23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Kyan</a:t>
                      </a:r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 </a:t>
                      </a:r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Khin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17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1058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1058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3901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454.1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28.5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77.9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646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1200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6.46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13.6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198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789.561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14.1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481.092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3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Myaung</a:t>
                      </a:r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  </a:t>
                      </a:r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Aung</a:t>
                      </a:r>
                      <a:endParaRPr lang="en-US" sz="13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34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3452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4351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15880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884.3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55.5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151.7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1088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4760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442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12.92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27.2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482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1570.34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54.2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1849.30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4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Ingupu</a:t>
                      </a:r>
                      <a:endParaRPr lang="en-US" sz="13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41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18644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18769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71298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231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5509.9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346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945.2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6801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15890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184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460.45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15.58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32.8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508.83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1556.1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170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1556.08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5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latin typeface="Myanmar2"/>
                        </a:rPr>
                        <a:t>Zalun</a:t>
                      </a:r>
                      <a:endParaRPr lang="en-US" sz="1300" b="0" i="0" u="none" strike="noStrike" dirty="0" smtClean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9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683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1104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4929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169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201.5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650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3.42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7.2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105.05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306.55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201.96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6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LayMyat</a:t>
                      </a:r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 Nar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12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859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889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3710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358.5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22.5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61.5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442.5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910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127.277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4.56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9.6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141.44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583.94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12.4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556.748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  <a:tr h="4572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latin typeface="Myanmar2"/>
                        </a:rPr>
                        <a:t>Total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latin typeface="Myanmar2"/>
                      </a:endParaRPr>
                    </a:p>
                  </a:txBody>
                  <a:tcPr marL="6137" marR="6137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648" marR="6648" marT="6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234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37023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38498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148197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474.5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11344.2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708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1943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14077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33640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2524.717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88.9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187.2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2894.1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4876.474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361.2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yanmar2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anmar2"/>
                        </a:rPr>
                        <a:t>9403.41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B59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386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Hinthata Dis Map 7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82177"/>
            <a:ext cx="4724400" cy="67758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733C6-4AC5-4587-BE84-AB6D53D6019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14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982</TotalTime>
  <Words>3789</Words>
  <Application>Microsoft Office PowerPoint</Application>
  <PresentationFormat>On-screen Show (4:3)</PresentationFormat>
  <Paragraphs>2072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HP</cp:lastModifiedBy>
  <cp:revision>95</cp:revision>
  <dcterms:created xsi:type="dcterms:W3CDTF">2015-10-16T01:02:56Z</dcterms:created>
  <dcterms:modified xsi:type="dcterms:W3CDTF">2015-10-21T03:33:37Z</dcterms:modified>
</cp:coreProperties>
</file>